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7" r:id="rId3"/>
    <p:sldId id="258" r:id="rId4"/>
    <p:sldId id="283" r:id="rId5"/>
    <p:sldId id="259" r:id="rId6"/>
    <p:sldId id="260" r:id="rId7"/>
    <p:sldId id="261" r:id="rId8"/>
    <p:sldId id="278" r:id="rId9"/>
    <p:sldId id="265" r:id="rId10"/>
    <p:sldId id="267" r:id="rId11"/>
    <p:sldId id="268" r:id="rId12"/>
    <p:sldId id="262" r:id="rId13"/>
    <p:sldId id="264" r:id="rId14"/>
    <p:sldId id="269" r:id="rId15"/>
    <p:sldId id="270" r:id="rId16"/>
    <p:sldId id="271" r:id="rId17"/>
    <p:sldId id="275" r:id="rId18"/>
    <p:sldId id="277" r:id="rId19"/>
    <p:sldId id="272" r:id="rId20"/>
    <p:sldId id="274" r:id="rId21"/>
    <p:sldId id="273" r:id="rId22"/>
    <p:sldId id="276" r:id="rId23"/>
    <p:sldId id="282" r:id="rId24"/>
    <p:sldId id="281" r:id="rId25"/>
    <p:sldId id="284" r:id="rId26"/>
    <p:sldId id="286" r:id="rId27"/>
    <p:sldId id="287" r:id="rId28"/>
    <p:sldId id="279" r:id="rId29"/>
    <p:sldId id="280" r:id="rId30"/>
    <p:sldId id="28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DE1AC8-4D99-4760-A8BA-CE98B1390C3C}" v="2140" dt="2021-05-26T14:05:52.513"/>
    <p1510:client id="{AB4673D5-5028-9FE7-678D-229814DA8754}" v="2440" dt="2021-05-26T19:36:38.4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5621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26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4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39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59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49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6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803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41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52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13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6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ckpacker_(video_game_series)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ocs.google.com/forms/d/e/1FAIpQLSflhE6X0JhokSvIgbswCBbvkXjlTRajwxsFX-ovg-1utoQcEQ/viewform?vc=0&amp;c=0&amp;w=1&amp;flr=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llview.dk/?gclid=EAIaIQobChMItaDb2rPn8AIVFON3Ch03hAzREAAYASAAEgISsPD_BwE" TargetMode="External"/><Relationship Id="rId2" Type="http://schemas.openxmlformats.org/officeDocument/2006/relationships/hyperlink" Target="https://natur.gl/?lang=en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ext, floor, indoor&#10;&#10;Description automatically generated">
            <a:extLst>
              <a:ext uri="{FF2B5EF4-FFF2-40B4-BE49-F238E27FC236}">
                <a16:creationId xmlns:a16="http://schemas.microsoft.com/office/drawing/2014/main" id="{5778FD6C-566F-48B2-AB24-B86F4CAA72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" r="517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>
                <a:cs typeface="Calibri Light"/>
              </a:rPr>
              <a:t>LIA-1</a:t>
            </a:r>
            <a:endParaRPr lang="en-US" sz="4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cs typeface="Calibri"/>
              </a:rPr>
              <a:t>Purple Scout</a:t>
            </a:r>
          </a:p>
          <a:p>
            <a:r>
              <a:rPr lang="en-US" sz="2000">
                <a:cs typeface="Calibri"/>
              </a:rPr>
              <a:t>Jon Olsson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E865-61EA-4AD1-A1DB-63FA5B23C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152" y="579902"/>
            <a:ext cx="10168128" cy="1179576"/>
          </a:xfrm>
        </p:spPr>
        <p:txBody>
          <a:bodyPr/>
          <a:lstStyle/>
          <a:p>
            <a:r>
              <a:rPr lang="en-US"/>
              <a:t>Första utkast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80F08BA-19FC-44DF-8FDE-00F9ED563EF0}"/>
              </a:ext>
            </a:extLst>
          </p:cNvPr>
          <p:cNvSpPr txBox="1">
            <a:spLocks/>
          </p:cNvSpPr>
          <p:nvPr/>
        </p:nvSpPr>
        <p:spPr>
          <a:xfrm>
            <a:off x="541777" y="2236762"/>
            <a:ext cx="2870514" cy="3494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Huvudsida</a:t>
            </a:r>
          </a:p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b="0"/>
              <a:t>Global navigation</a:t>
            </a:r>
            <a:endParaRPr lang="en-US" sz="2400" b="0" dirty="0"/>
          </a:p>
          <a:p>
            <a:pPr marL="342900" indent="-342900">
              <a:buFont typeface="Arial"/>
              <a:buChar char="•"/>
            </a:pPr>
            <a:endParaRPr lang="en-US" sz="2400" b="0" dirty="0"/>
          </a:p>
          <a:p>
            <a:pPr marL="342900" indent="-342900">
              <a:buFont typeface="Arial"/>
              <a:buChar char="•"/>
            </a:pPr>
            <a:r>
              <a:rPr lang="en-US" sz="2400" b="0"/>
              <a:t>Progression</a:t>
            </a:r>
            <a:endParaRPr lang="en-US" sz="2400" b="0" dirty="0"/>
          </a:p>
          <a:p>
            <a:pPr marL="342900" indent="-342900">
              <a:buFont typeface="Arial"/>
              <a:buChar char="•"/>
            </a:pPr>
            <a:endParaRPr lang="en-US" sz="2400" b="0" dirty="0"/>
          </a:p>
          <a:p>
            <a:pPr marL="342900" indent="-342900">
              <a:buFont typeface="Arial"/>
              <a:buChar char="•"/>
            </a:pPr>
            <a:r>
              <a:rPr lang="en-US" sz="2400" b="0"/>
              <a:t>Meny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368A77E-823D-4A22-A531-5AE14D908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968" y="2175351"/>
            <a:ext cx="5634892" cy="42261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143BF74-F16B-49CD-B61E-949DF96DA260}"/>
              </a:ext>
            </a:extLst>
          </p:cNvPr>
          <p:cNvSpPr txBox="1">
            <a:spLocks/>
          </p:cNvSpPr>
          <p:nvPr/>
        </p:nvSpPr>
        <p:spPr>
          <a:xfrm>
            <a:off x="7969736" y="326879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/>
              <a:t>Inspiration:</a:t>
            </a:r>
            <a:endParaRPr lang="en-US" sz="1800" dirty="0"/>
          </a:p>
          <a:p>
            <a:endParaRPr lang="en-US" sz="2400" dirty="0"/>
          </a:p>
          <a:p>
            <a:r>
              <a:rPr lang="en-US" sz="2400" dirty="0">
                <a:hlinkClick r:id="rId3"/>
              </a:rPr>
              <a:t>Backpacker</a:t>
            </a:r>
            <a:endParaRPr lang="en-US" sz="2400" dirty="0"/>
          </a:p>
        </p:txBody>
      </p:sp>
      <p:pic>
        <p:nvPicPr>
          <p:cNvPr id="9" name="Picture 1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57DB299-407F-4158-8F0B-C406E0AF5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5347" y="2635737"/>
            <a:ext cx="2743200" cy="321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11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E865-61EA-4AD1-A1DB-63FA5B23C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152" y="579902"/>
            <a:ext cx="10168128" cy="1179576"/>
          </a:xfrm>
        </p:spPr>
        <p:txBody>
          <a:bodyPr/>
          <a:lstStyle/>
          <a:p>
            <a:r>
              <a:rPr lang="en-US"/>
              <a:t>Första utkast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80F08BA-19FC-44DF-8FDE-00F9ED563EF0}"/>
              </a:ext>
            </a:extLst>
          </p:cNvPr>
          <p:cNvSpPr txBox="1">
            <a:spLocks/>
          </p:cNvSpPr>
          <p:nvPr/>
        </p:nvSpPr>
        <p:spPr>
          <a:xfrm>
            <a:off x="601935" y="2236762"/>
            <a:ext cx="2870514" cy="3494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Kapitelöversikt</a:t>
            </a:r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b="0"/>
              <a:t>Filter</a:t>
            </a:r>
            <a:endParaRPr lang="en-US" sz="2400" b="0" dirty="0"/>
          </a:p>
          <a:p>
            <a:pPr marL="342900" indent="-342900">
              <a:buFont typeface="Arial"/>
              <a:buChar char="•"/>
            </a:pPr>
            <a:endParaRPr lang="en-US" sz="2400" b="0" dirty="0"/>
          </a:p>
          <a:p>
            <a:pPr marL="342900" indent="-342900">
              <a:buFont typeface="Arial"/>
              <a:buChar char="•"/>
            </a:pPr>
            <a:r>
              <a:rPr lang="en-US" sz="2400" b="0"/>
              <a:t>Gruppering</a:t>
            </a:r>
            <a:endParaRPr lang="en-US" sz="2400" b="0" dirty="0"/>
          </a:p>
          <a:p>
            <a:pPr marL="342900" indent="-342900">
              <a:buFont typeface="Arial"/>
              <a:buChar char="•"/>
            </a:pPr>
            <a:endParaRPr lang="en-US" sz="2400" b="0" dirty="0"/>
          </a:p>
          <a:p>
            <a:pPr marL="342900" indent="-342900">
              <a:buFont typeface="Arial"/>
              <a:buChar char="•"/>
            </a:pPr>
            <a:r>
              <a:rPr lang="en-US" sz="2400" b="0"/>
              <a:t>Uppgifter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47E11FB6-6E4C-491E-991D-5A911218F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417" y="2234223"/>
            <a:ext cx="5889502" cy="4425521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8A632F-856A-4067-B3E5-45764534F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42" y="2146057"/>
            <a:ext cx="1485900" cy="2038350"/>
          </a:xfrm>
          <a:prstGeom prst="rect">
            <a:avLst/>
          </a:prstGeom>
        </p:spPr>
      </p:pic>
      <p:pic>
        <p:nvPicPr>
          <p:cNvPr id="8" name="Picture 8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9A9E1E64-D962-4B0B-A884-4C0A8E78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5063" y="4455695"/>
            <a:ext cx="16668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17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B3FBF-E4AC-4D9A-9DE7-1AFC8A07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Exempeluppgift</a:t>
            </a:r>
          </a:p>
        </p:txBody>
      </p:sp>
      <p:pic>
        <p:nvPicPr>
          <p:cNvPr id="5" name="Picture 5" descr="Timeline&#10;&#10;Description automatically generated">
            <a:extLst>
              <a:ext uri="{FF2B5EF4-FFF2-40B4-BE49-F238E27FC236}">
                <a16:creationId xmlns:a16="http://schemas.microsoft.com/office/drawing/2014/main" id="{B761A19B-FE11-4DD2-A6B3-85604F8A6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2257216"/>
            <a:ext cx="4049485" cy="282253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B717633-900A-447D-9EBF-A3FFAEA7E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343" y="2250590"/>
            <a:ext cx="3962399" cy="282127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0E31CD9-AE71-40E1-8A02-2DD1AE05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543" y="2256243"/>
            <a:ext cx="3947885" cy="2817227"/>
          </a:xfrm>
          <a:prstGeom prst="rect">
            <a:avLst/>
          </a:prstGeom>
        </p:spPr>
      </p:pic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02CE2F87-0B6A-45CB-AD2E-DC87E8D1D68D}"/>
              </a:ext>
            </a:extLst>
          </p:cNvPr>
          <p:cNvSpPr/>
          <p:nvPr/>
        </p:nvSpPr>
        <p:spPr>
          <a:xfrm>
            <a:off x="11323863" y="2276311"/>
            <a:ext cx="725715" cy="391886"/>
          </a:xfrm>
          <a:prstGeom prst="flowChartProcess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C7629646-90FD-4E67-A975-20AC4B465673}"/>
              </a:ext>
            </a:extLst>
          </p:cNvPr>
          <p:cNvSpPr/>
          <p:nvPr/>
        </p:nvSpPr>
        <p:spPr>
          <a:xfrm>
            <a:off x="191405" y="3118138"/>
            <a:ext cx="1654629" cy="558802"/>
          </a:xfrm>
          <a:prstGeom prst="flowChartProcess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57391740-9A39-4C6D-BD6E-CE1B4C74FA9E}"/>
              </a:ext>
            </a:extLst>
          </p:cNvPr>
          <p:cNvSpPr/>
          <p:nvPr/>
        </p:nvSpPr>
        <p:spPr>
          <a:xfrm>
            <a:off x="5708576" y="4672860"/>
            <a:ext cx="783772" cy="343475"/>
          </a:xfrm>
          <a:prstGeom prst="flowChartProcess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F08FEE7-2968-4F6C-8F08-43DC4BA95427}"/>
              </a:ext>
            </a:extLst>
          </p:cNvPr>
          <p:cNvSpPr txBox="1">
            <a:spLocks/>
          </p:cNvSpPr>
          <p:nvPr/>
        </p:nvSpPr>
        <p:spPr>
          <a:xfrm>
            <a:off x="1116362" y="5389154"/>
            <a:ext cx="2707786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dirty="0" err="1">
                <a:solidFill>
                  <a:srgbClr val="FFC000"/>
                </a:solidFill>
              </a:rPr>
              <a:t>Inlärning</a:t>
            </a:r>
            <a:r>
              <a:rPr lang="en-US" sz="2000" dirty="0">
                <a:solidFill>
                  <a:srgbClr val="FFC000"/>
                </a:solidFill>
              </a:rPr>
              <a:t> 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1ED7422-F28F-4652-BEBB-7880ECA84B39}"/>
              </a:ext>
            </a:extLst>
          </p:cNvPr>
          <p:cNvSpPr txBox="1">
            <a:spLocks/>
          </p:cNvSpPr>
          <p:nvPr/>
        </p:nvSpPr>
        <p:spPr>
          <a:xfrm>
            <a:off x="9178027" y="5389153"/>
            <a:ext cx="2707786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 dirty="0" err="1">
                <a:solidFill>
                  <a:srgbClr val="00B0F0"/>
                </a:solidFill>
              </a:rPr>
              <a:t>Filtrering</a:t>
            </a:r>
            <a:r>
              <a:rPr lang="en-US" sz="2000" dirty="0">
                <a:solidFill>
                  <a:srgbClr val="00B0F0"/>
                </a:solidFill>
              </a:rPr>
              <a:t> 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0BF671BE-8485-457A-B1D0-E7DB63CABCB7}"/>
              </a:ext>
            </a:extLst>
          </p:cNvPr>
          <p:cNvSpPr/>
          <p:nvPr/>
        </p:nvSpPr>
        <p:spPr>
          <a:xfrm>
            <a:off x="1969403" y="2987509"/>
            <a:ext cx="217715" cy="1632857"/>
          </a:xfrm>
          <a:prstGeom prst="flowChartProcess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13AD287-607B-4042-8AC4-C711C1686E26}"/>
              </a:ext>
            </a:extLst>
          </p:cNvPr>
          <p:cNvSpPr txBox="1">
            <a:spLocks/>
          </p:cNvSpPr>
          <p:nvPr/>
        </p:nvSpPr>
        <p:spPr>
          <a:xfrm>
            <a:off x="5235924" y="5389154"/>
            <a:ext cx="2707786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accent4"/>
                </a:solidFill>
              </a:rPr>
              <a:t>Navigation</a:t>
            </a:r>
            <a:r>
              <a:rPr lang="en-US" sz="2000" dirty="0">
                <a:solidFill>
                  <a:schemeClr val="accent4"/>
                </a:solidFill>
              </a:rPr>
              <a:t> 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573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C22E9-997D-4AA8-BACE-7F767335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Första</a:t>
            </a:r>
            <a:r>
              <a:rPr lang="en-US" dirty="0"/>
              <a:t> </a:t>
            </a:r>
            <a:r>
              <a:rPr lang="en-US" dirty="0" err="1"/>
              <a:t>mötet</a:t>
            </a:r>
            <a:r>
              <a:rPr lang="en-US" dirty="0"/>
              <a:t> med </a:t>
            </a:r>
            <a:r>
              <a:rPr lang="en-US" dirty="0" err="1"/>
              <a:t>kund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361E3-ECE3-4E1C-92C4-33ABB9189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000" b="1" err="1">
                <a:ea typeface="+mn-lt"/>
                <a:cs typeface="+mn-lt"/>
              </a:rPr>
              <a:t>Nöjda</a:t>
            </a:r>
            <a:r>
              <a:rPr lang="en-US" sz="2000" b="1" dirty="0">
                <a:ea typeface="+mn-lt"/>
                <a:cs typeface="+mn-lt"/>
              </a:rPr>
              <a:t> med </a:t>
            </a:r>
            <a:r>
              <a:rPr lang="en-US" sz="2000" b="1" err="1">
                <a:ea typeface="+mn-lt"/>
                <a:cs typeface="+mn-lt"/>
              </a:rPr>
              <a:t>grundkonceptet</a:t>
            </a:r>
            <a:r>
              <a:rPr lang="en-US" sz="2000" b="1" dirty="0">
                <a:ea typeface="+mn-lt"/>
                <a:cs typeface="+mn-lt"/>
              </a:rPr>
              <a:t> – </a:t>
            </a:r>
            <a:r>
              <a:rPr lang="en-US" sz="2000" b="1" err="1">
                <a:ea typeface="+mn-lt"/>
                <a:cs typeface="+mn-lt"/>
              </a:rPr>
              <a:t>synpunkter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på</a:t>
            </a:r>
            <a:r>
              <a:rPr lang="en-US" sz="2000" b="1" dirty="0">
                <a:ea typeface="+mn-lt"/>
                <a:cs typeface="+mn-lt"/>
              </a:rPr>
              <a:t> UI </a:t>
            </a:r>
            <a:r>
              <a:rPr lang="en-US" sz="2000" dirty="0">
                <a:ea typeface="+mn-lt"/>
                <a:cs typeface="+mn-lt"/>
              </a:rPr>
              <a:t>(</a:t>
            </a:r>
            <a:r>
              <a:rPr lang="en-US" sz="2000" err="1">
                <a:ea typeface="+mn-lt"/>
                <a:cs typeface="+mn-lt"/>
              </a:rPr>
              <a:t>färgval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ikoner</a:t>
            </a:r>
            <a:r>
              <a:rPr lang="en-US" sz="2000" dirty="0">
                <a:ea typeface="+mn-lt"/>
                <a:cs typeface="+mn-lt"/>
              </a:rPr>
              <a:t>)</a:t>
            </a:r>
            <a:endParaRPr lang="en-US" sz="2000" dirty="0" err="1">
              <a:ea typeface="+mn-lt"/>
              <a:cs typeface="+mn-lt"/>
            </a:endParaRP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b="1" err="1">
                <a:ea typeface="+mn-lt"/>
                <a:cs typeface="+mn-lt"/>
              </a:rPr>
              <a:t>Förtydligande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frågor</a:t>
            </a:r>
            <a:endParaRPr lang="en-US" sz="2000" b="1" err="1"/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b="1" dirty="0" err="1">
                <a:ea typeface="+mn-lt"/>
                <a:cs typeface="+mn-lt"/>
              </a:rPr>
              <a:t>Ytterligare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dirty="0" err="1">
                <a:ea typeface="+mn-lt"/>
                <a:cs typeface="+mn-lt"/>
              </a:rPr>
              <a:t>funktionalitet</a:t>
            </a:r>
            <a:r>
              <a:rPr lang="en-US" sz="2000" dirty="0">
                <a:ea typeface="+mn-lt"/>
                <a:cs typeface="+mn-lt"/>
              </a:rPr>
              <a:t> </a:t>
            </a:r>
          </a:p>
          <a:p>
            <a:pPr lvl="1"/>
            <a:r>
              <a:rPr lang="en-US" sz="1600">
                <a:ea typeface="+mn-lt"/>
                <a:cs typeface="+mn-lt"/>
              </a:rPr>
              <a:t>Progressionssystem</a:t>
            </a:r>
          </a:p>
          <a:p>
            <a:pPr lvl="1"/>
            <a:r>
              <a:rPr lang="en-US" sz="1600" err="1">
                <a:ea typeface="+mn-lt"/>
                <a:cs typeface="+mn-lt"/>
              </a:rPr>
              <a:t>Användarkonto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utan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personuppgifter</a:t>
            </a:r>
            <a:endParaRPr lang="en-US" sz="1600">
              <a:ea typeface="+mn-lt"/>
              <a:cs typeface="+mn-lt"/>
            </a:endParaRPr>
          </a:p>
          <a:p>
            <a:pPr lvl="1"/>
            <a:r>
              <a:rPr lang="en-US" sz="1600">
                <a:ea typeface="+mn-lt"/>
                <a:cs typeface="+mn-lt"/>
              </a:rPr>
              <a:t>Fler exempeluppgifter</a:t>
            </a:r>
          </a:p>
          <a:p>
            <a:pPr lvl="1"/>
            <a:r>
              <a:rPr lang="en-US" sz="1600" err="1">
                <a:ea typeface="+mn-lt"/>
                <a:cs typeface="+mn-lt"/>
              </a:rPr>
              <a:t>Möjlighet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att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ladda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ner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samt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skicka</a:t>
            </a:r>
            <a:r>
              <a:rPr lang="en-US" sz="1600" dirty="0">
                <a:ea typeface="+mn-lt"/>
                <a:cs typeface="+mn-lt"/>
              </a:rPr>
              <a:t> in </a:t>
            </a:r>
            <a:r>
              <a:rPr lang="en-US" sz="1600" err="1">
                <a:ea typeface="+mn-lt"/>
                <a:cs typeface="+mn-lt"/>
              </a:rPr>
              <a:t>uppgifter</a:t>
            </a:r>
            <a:r>
              <a:rPr lang="en-US" sz="1600" dirty="0">
                <a:ea typeface="+mn-lt"/>
                <a:cs typeface="+mn-lt"/>
              </a:rPr>
              <a:t> till </a:t>
            </a:r>
            <a:r>
              <a:rPr lang="en-US" sz="1600" err="1">
                <a:ea typeface="+mn-lt"/>
                <a:cs typeface="+mn-lt"/>
              </a:rPr>
              <a:t>lärare</a:t>
            </a:r>
            <a:endParaRPr lang="en-US" sz="1600">
              <a:ea typeface="+mn-lt"/>
              <a:cs typeface="+mn-lt"/>
            </a:endParaRPr>
          </a:p>
          <a:p>
            <a:pPr lvl="1"/>
            <a:r>
              <a:rPr lang="en-US" sz="1600" err="1">
                <a:ea typeface="+mn-lt"/>
                <a:cs typeface="+mn-lt"/>
              </a:rPr>
              <a:t>Administrativt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läge</a:t>
            </a:r>
            <a:endParaRPr lang="en-US" sz="1600"/>
          </a:p>
          <a:p>
            <a:pPr marL="457200" lvl="1" indent="0">
              <a:buNone/>
            </a:pPr>
            <a:endParaRPr lang="en-US" sz="1600" dirty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49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E865-61EA-4AD1-A1DB-63FA5B23C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152" y="579902"/>
            <a:ext cx="10168128" cy="1179576"/>
          </a:xfrm>
        </p:spPr>
        <p:txBody>
          <a:bodyPr/>
          <a:lstStyle/>
          <a:p>
            <a:r>
              <a:rPr lang="en-US" dirty="0"/>
              <a:t>Sketching in progress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7EFD5CD-FC7E-41FE-AA0C-483694FDA89F}"/>
              </a:ext>
            </a:extLst>
          </p:cNvPr>
          <p:cNvSpPr txBox="1">
            <a:spLocks/>
          </p:cNvSpPr>
          <p:nvPr/>
        </p:nvSpPr>
        <p:spPr>
          <a:xfrm>
            <a:off x="2408200" y="5074934"/>
            <a:ext cx="2059668" cy="827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Nivåsystem</a:t>
            </a:r>
            <a:endParaRPr lang="en-US" sz="2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7583362-3DD3-46DD-9A4F-E393AEDF9D5E}"/>
              </a:ext>
            </a:extLst>
          </p:cNvPr>
          <p:cNvSpPr txBox="1">
            <a:spLocks/>
          </p:cNvSpPr>
          <p:nvPr/>
        </p:nvSpPr>
        <p:spPr>
          <a:xfrm>
            <a:off x="9504276" y="2333427"/>
            <a:ext cx="2059668" cy="827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Meny</a:t>
            </a:r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80F08BA-19FC-44DF-8FDE-00F9ED563EF0}"/>
              </a:ext>
            </a:extLst>
          </p:cNvPr>
          <p:cNvSpPr txBox="1">
            <a:spLocks/>
          </p:cNvSpPr>
          <p:nvPr/>
        </p:nvSpPr>
        <p:spPr>
          <a:xfrm>
            <a:off x="2103055" y="2136756"/>
            <a:ext cx="2870514" cy="827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Skicka in resultat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163D4C5-23DC-4344-A4D5-8C3A7A66E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58" y="2964982"/>
            <a:ext cx="4166936" cy="1800325"/>
          </a:xfrm>
          <a:prstGeom prst="rect">
            <a:avLst/>
          </a:prstGeom>
        </p:spPr>
      </p:pic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1F1DDDD-2455-4D8E-89B8-A45EAEA6B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690" y="3153477"/>
            <a:ext cx="3505200" cy="3849704"/>
          </a:xfrm>
          <a:prstGeom prst="rect">
            <a:avLst/>
          </a:prstGeom>
        </p:spPr>
      </p:pic>
      <p:pic>
        <p:nvPicPr>
          <p:cNvPr id="6" name="Picture 8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6ABB3B62-F8F1-436C-B7F3-9EDB28714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486" y="5903975"/>
            <a:ext cx="4814887" cy="66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91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E865-61EA-4AD1-A1DB-63FA5B23C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152" y="579902"/>
            <a:ext cx="10168128" cy="1179576"/>
          </a:xfrm>
        </p:spPr>
        <p:txBody>
          <a:bodyPr/>
          <a:lstStyle/>
          <a:p>
            <a:r>
              <a:rPr lang="en-US" dirty="0"/>
              <a:t>Sketching in progress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7583362-3DD3-46DD-9A4F-E393AEDF9D5E}"/>
              </a:ext>
            </a:extLst>
          </p:cNvPr>
          <p:cNvSpPr txBox="1">
            <a:spLocks/>
          </p:cNvSpPr>
          <p:nvPr/>
        </p:nvSpPr>
        <p:spPr>
          <a:xfrm>
            <a:off x="8541750" y="2022611"/>
            <a:ext cx="2059668" cy="827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Hintar</a:t>
            </a:r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80F08BA-19FC-44DF-8FDE-00F9ED563EF0}"/>
              </a:ext>
            </a:extLst>
          </p:cNvPr>
          <p:cNvSpPr txBox="1">
            <a:spLocks/>
          </p:cNvSpPr>
          <p:nvPr/>
        </p:nvSpPr>
        <p:spPr>
          <a:xfrm>
            <a:off x="2704634" y="2026467"/>
            <a:ext cx="2870514" cy="827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Guide</a:t>
            </a:r>
            <a:endParaRPr lang="en-US"/>
          </a:p>
        </p:txBody>
      </p:sp>
      <p:pic>
        <p:nvPicPr>
          <p:cNvPr id="3" name="Picture 6" descr="Diagram&#10;&#10;Description automatically generated">
            <a:extLst>
              <a:ext uri="{FF2B5EF4-FFF2-40B4-BE49-F238E27FC236}">
                <a16:creationId xmlns:a16="http://schemas.microsoft.com/office/drawing/2014/main" id="{5A8CF063-3A32-4A3B-BF84-4CF3F8C6F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953" y="2919814"/>
            <a:ext cx="5089356" cy="3785635"/>
          </a:xfrm>
          <a:prstGeom prst="rect">
            <a:avLst/>
          </a:prstGeom>
        </p:spPr>
      </p:pic>
      <p:pic>
        <p:nvPicPr>
          <p:cNvPr id="16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18119C-E2DD-4852-B2CA-F356043DA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16" y="2922453"/>
            <a:ext cx="5059278" cy="37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22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E865-61EA-4AD1-A1DB-63FA5B23C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152" y="579902"/>
            <a:ext cx="10168128" cy="1179576"/>
          </a:xfrm>
        </p:spPr>
        <p:txBody>
          <a:bodyPr/>
          <a:lstStyle/>
          <a:p>
            <a:r>
              <a:rPr lang="en-US" dirty="0"/>
              <a:t>Sketching in progress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7583362-3DD3-46DD-9A4F-E393AEDF9D5E}"/>
              </a:ext>
            </a:extLst>
          </p:cNvPr>
          <p:cNvSpPr txBox="1">
            <a:spLocks/>
          </p:cNvSpPr>
          <p:nvPr/>
        </p:nvSpPr>
        <p:spPr>
          <a:xfrm>
            <a:off x="8222160" y="2233790"/>
            <a:ext cx="2571636" cy="827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hlinkClick r:id="rId2"/>
              </a:rPr>
              <a:t>Frågeformulär</a:t>
            </a:r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80F08BA-19FC-44DF-8FDE-00F9ED563EF0}"/>
              </a:ext>
            </a:extLst>
          </p:cNvPr>
          <p:cNvSpPr txBox="1">
            <a:spLocks/>
          </p:cNvSpPr>
          <p:nvPr/>
        </p:nvSpPr>
        <p:spPr>
          <a:xfrm>
            <a:off x="2504108" y="2347309"/>
            <a:ext cx="2870514" cy="827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Logga in</a:t>
            </a:r>
            <a:endParaRPr lang="en-US"/>
          </a:p>
        </p:txBody>
      </p:sp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E96E17D-70AF-4005-882F-E564D4148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64" y="3253459"/>
            <a:ext cx="5309936" cy="2326264"/>
          </a:xfrm>
          <a:prstGeom prst="rect">
            <a:avLst/>
          </a:prstGeom>
        </p:spPr>
      </p:pic>
      <p:pic>
        <p:nvPicPr>
          <p:cNvPr id="9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C97104-1503-41A8-84D1-88A99451C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837" y="3175136"/>
            <a:ext cx="2243138" cy="29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0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E865-61EA-4AD1-A1DB-63FA5B23C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152" y="579902"/>
            <a:ext cx="10168128" cy="1179576"/>
          </a:xfrm>
        </p:spPr>
        <p:txBody>
          <a:bodyPr/>
          <a:lstStyle/>
          <a:p>
            <a:r>
              <a:rPr lang="en-US" dirty="0"/>
              <a:t>Sketching in progress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80F08BA-19FC-44DF-8FDE-00F9ED563EF0}"/>
              </a:ext>
            </a:extLst>
          </p:cNvPr>
          <p:cNvSpPr txBox="1">
            <a:spLocks/>
          </p:cNvSpPr>
          <p:nvPr/>
        </p:nvSpPr>
        <p:spPr>
          <a:xfrm>
            <a:off x="9514508" y="759809"/>
            <a:ext cx="2870514" cy="827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Uppgifter</a:t>
            </a:r>
            <a:endParaRPr lang="en-US"/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A4DAC0-8F0F-4088-9FE1-9EB086C49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2283139"/>
            <a:ext cx="10873581" cy="2045660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BB44E9B-A97E-4115-937E-E9C0A2857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4645339"/>
            <a:ext cx="10871200" cy="205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41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E865-61EA-4AD1-A1DB-63FA5B23C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152" y="579902"/>
            <a:ext cx="10168128" cy="1179576"/>
          </a:xfrm>
        </p:spPr>
        <p:txBody>
          <a:bodyPr/>
          <a:lstStyle/>
          <a:p>
            <a:r>
              <a:rPr lang="en-US" dirty="0"/>
              <a:t>Sketching in progress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80F08BA-19FC-44DF-8FDE-00F9ED563EF0}"/>
              </a:ext>
            </a:extLst>
          </p:cNvPr>
          <p:cNvSpPr txBox="1">
            <a:spLocks/>
          </p:cNvSpPr>
          <p:nvPr/>
        </p:nvSpPr>
        <p:spPr>
          <a:xfrm>
            <a:off x="1252004" y="3426330"/>
            <a:ext cx="2870514" cy="827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Admin mode</a:t>
            </a:r>
            <a:endParaRPr lang="en-US"/>
          </a:p>
        </p:txBody>
      </p:sp>
      <p:pic>
        <p:nvPicPr>
          <p:cNvPr id="12" name="Picture 1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7504971-E3DA-4590-8CE4-2E39A6ABD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966" y="1743230"/>
            <a:ext cx="7444595" cy="4766142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5798CDAA-FE25-47E6-8E7A-6C33A32F2645}"/>
              </a:ext>
            </a:extLst>
          </p:cNvPr>
          <p:cNvSpPr/>
          <p:nvPr/>
        </p:nvSpPr>
        <p:spPr>
          <a:xfrm>
            <a:off x="5025342" y="5892295"/>
            <a:ext cx="1166473" cy="273053"/>
          </a:xfrm>
          <a:prstGeom prst="flowChartProcess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DCCE35-E689-48EF-8C38-DE93D871D6FE}"/>
              </a:ext>
            </a:extLst>
          </p:cNvPr>
          <p:cNvSpPr txBox="1">
            <a:spLocks/>
          </p:cNvSpPr>
          <p:nvPr/>
        </p:nvSpPr>
        <p:spPr>
          <a:xfrm>
            <a:off x="675832" y="4293779"/>
            <a:ext cx="3410254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FFC000"/>
                </a:solidFill>
              </a:rPr>
              <a:t>Målgruppsanpassad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8056DBBE-7D52-4FFE-8BCE-D864FA4493A0}"/>
              </a:ext>
            </a:extLst>
          </p:cNvPr>
          <p:cNvSpPr/>
          <p:nvPr/>
        </p:nvSpPr>
        <p:spPr>
          <a:xfrm>
            <a:off x="8775811" y="4808826"/>
            <a:ext cx="1321254" cy="880271"/>
          </a:xfrm>
          <a:prstGeom prst="flowChartProcess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BBA0C6-139E-4AC8-8DE5-858D1A13F421}"/>
              </a:ext>
            </a:extLst>
          </p:cNvPr>
          <p:cNvSpPr txBox="1">
            <a:spLocks/>
          </p:cNvSpPr>
          <p:nvPr/>
        </p:nvSpPr>
        <p:spPr>
          <a:xfrm>
            <a:off x="676964" y="5103403"/>
            <a:ext cx="2707786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accent4"/>
                </a:solidFill>
              </a:rPr>
              <a:t>Läraranpassad</a:t>
            </a:r>
          </a:p>
        </p:txBody>
      </p:sp>
    </p:spTree>
    <p:extLst>
      <p:ext uri="{BB962C8B-B14F-4D97-AF65-F5344CB8AC3E}">
        <p14:creationId xmlns:p14="http://schemas.microsoft.com/office/powerpoint/2010/main" val="486951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C22E9-997D-4AA8-BACE-7F767335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Andra</a:t>
            </a:r>
            <a:r>
              <a:rPr lang="en-US" dirty="0"/>
              <a:t> </a:t>
            </a:r>
            <a:r>
              <a:rPr lang="en-US" err="1"/>
              <a:t>mötet</a:t>
            </a:r>
            <a:r>
              <a:rPr lang="en-US" dirty="0"/>
              <a:t> med </a:t>
            </a:r>
            <a:r>
              <a:rPr lang="en-US" err="1"/>
              <a:t>kund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361E3-ECE3-4E1C-92C4-33ABB9189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>
                <a:ea typeface="+mn-lt"/>
                <a:cs typeface="+mn-lt"/>
              </a:rPr>
              <a:t>Ändrade förutsättningar</a:t>
            </a:r>
            <a:r>
              <a:rPr lang="en-US" sz="2000">
                <a:ea typeface="+mn-lt"/>
                <a:cs typeface="+mn-lt"/>
              </a:rPr>
              <a:t> (obsolet informationsarkitektur)</a:t>
            </a:r>
            <a:endParaRPr lang="en-US" sz="2000" dirty="0" err="1">
              <a:ea typeface="+mn-lt"/>
              <a:cs typeface="+mn-lt"/>
            </a:endParaRP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b="1">
                <a:ea typeface="+mn-lt"/>
                <a:cs typeface="+mn-lt"/>
              </a:rPr>
              <a:t>Mer fokus på interaktiva miljöer</a:t>
            </a:r>
          </a:p>
          <a:p>
            <a:endParaRPr lang="en-US" sz="2000" dirty="0"/>
          </a:p>
          <a:p>
            <a:r>
              <a:rPr lang="en-US" sz="2000" b="1"/>
              <a:t>Ytterligare funktionalitet</a:t>
            </a:r>
            <a:endParaRPr lang="en-US" sz="2000" b="1" dirty="0"/>
          </a:p>
          <a:p>
            <a:endParaRPr lang="en-US" sz="2000" dirty="0"/>
          </a:p>
          <a:p>
            <a:r>
              <a:rPr lang="en-US" sz="2000" b="1"/>
              <a:t>Tydligare kravspecifikation</a:t>
            </a:r>
            <a:endParaRPr lang="en-US" sz="2000" b="1" dirty="0"/>
          </a:p>
          <a:p>
            <a:pPr lvl="1"/>
            <a:endParaRPr lang="en-US" sz="1600" dirty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67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C22E9-997D-4AA8-BACE-7F767335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 Purple Scout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361E3-ECE3-4E1C-92C4-33ABB9189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Svenskt </a:t>
            </a:r>
            <a:r>
              <a:rPr lang="en-US" dirty="0" err="1"/>
              <a:t>företag</a:t>
            </a:r>
          </a:p>
          <a:p>
            <a:endParaRPr lang="en-US" dirty="0"/>
          </a:p>
          <a:p>
            <a:r>
              <a:rPr lang="en-US" dirty="0" err="1"/>
              <a:t>Grundades</a:t>
            </a:r>
            <a:r>
              <a:rPr lang="en-US" dirty="0"/>
              <a:t> 2003</a:t>
            </a:r>
          </a:p>
          <a:p>
            <a:endParaRPr lang="en-US" dirty="0"/>
          </a:p>
          <a:p>
            <a:r>
              <a:rPr lang="en-US" dirty="0" err="1"/>
              <a:t>Konsultbolag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Köpenhamnkontor</a:t>
            </a:r>
            <a:r>
              <a:rPr lang="en-US" dirty="0"/>
              <a:t> </a:t>
            </a:r>
            <a:r>
              <a:rPr lang="en-US" dirty="0" err="1"/>
              <a:t>öppnades</a:t>
            </a:r>
            <a:r>
              <a:rPr lang="en-US" dirty="0"/>
              <a:t> 2018 </a:t>
            </a:r>
            <a:r>
              <a:rPr lang="en-US" dirty="0">
                <a:ea typeface="+mn-lt"/>
                <a:cs typeface="+mn-lt"/>
              </a:rPr>
              <a:t>med </a:t>
            </a:r>
            <a:r>
              <a:rPr lang="en-US" dirty="0" err="1">
                <a:ea typeface="+mn-lt"/>
                <a:cs typeface="+mn-lt"/>
              </a:rPr>
              <a:t>fokus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på</a:t>
            </a:r>
            <a:r>
              <a:rPr lang="en-US" dirty="0">
                <a:ea typeface="+mn-lt"/>
                <a:cs typeface="+mn-lt"/>
              </a:rPr>
              <a:t> AR </a:t>
            </a:r>
            <a:r>
              <a:rPr lang="en-US" dirty="0" err="1">
                <a:ea typeface="+mn-lt"/>
                <a:cs typeface="+mn-lt"/>
              </a:rPr>
              <a:t>och</a:t>
            </a:r>
            <a:r>
              <a:rPr lang="en-US" dirty="0">
                <a:ea typeface="+mn-lt"/>
                <a:cs typeface="+mn-lt"/>
              </a:rPr>
              <a:t> VR</a:t>
            </a:r>
          </a:p>
        </p:txBody>
      </p:sp>
    </p:spTree>
    <p:extLst>
      <p:ext uri="{BB962C8B-B14F-4D97-AF65-F5344CB8AC3E}">
        <p14:creationId xmlns:p14="http://schemas.microsoft.com/office/powerpoint/2010/main" val="908417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C22E9-997D-4AA8-BACE-7F767335E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Resultatet?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9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E865-61EA-4AD1-A1DB-63FA5B23C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152" y="579902"/>
            <a:ext cx="10168128" cy="1179576"/>
          </a:xfrm>
        </p:spPr>
        <p:txBody>
          <a:bodyPr/>
          <a:lstStyle/>
          <a:p>
            <a:r>
              <a:rPr lang="en-US"/>
              <a:t>Översikt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7583362-3DD3-46DD-9A4F-E393AEDF9D5E}"/>
              </a:ext>
            </a:extLst>
          </p:cNvPr>
          <p:cNvSpPr txBox="1">
            <a:spLocks/>
          </p:cNvSpPr>
          <p:nvPr/>
        </p:nvSpPr>
        <p:spPr>
          <a:xfrm>
            <a:off x="8541750" y="2022611"/>
            <a:ext cx="2059668" cy="827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Hintar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FA2181D-257D-40E2-9ACD-59BA5B993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869" y="35719"/>
            <a:ext cx="5374481" cy="67151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FFD0B4-33E7-46AA-830A-99B8458CB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55" y="2430399"/>
            <a:ext cx="10168128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Nord – Syd (global navigering)</a:t>
            </a: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Gruppera efter ämne</a:t>
            </a:r>
            <a:endParaRPr lang="en-US" sz="2000" dirty="0">
              <a:ea typeface="+mn-lt"/>
              <a:cs typeface="+mn-lt"/>
            </a:endParaRPr>
          </a:p>
          <a:p>
            <a:endParaRPr lang="en-US" sz="2000" dirty="0"/>
          </a:p>
          <a:p>
            <a:r>
              <a:rPr lang="en-US" sz="2000"/>
              <a:t>Omarbetat nivåsystem (ovan/under yta, djuphav)</a:t>
            </a:r>
            <a:endParaRPr lang="en-US" sz="2000" dirty="0"/>
          </a:p>
          <a:p>
            <a:endParaRPr lang="en-US" sz="2000" dirty="0"/>
          </a:p>
          <a:p>
            <a:r>
              <a:rPr lang="en-US" sz="2000">
                <a:ea typeface="+mn-lt"/>
                <a:cs typeface="+mn-lt"/>
              </a:rPr>
              <a:t>Ytterligare gruppering (årstider)</a:t>
            </a:r>
            <a:endParaRPr lang="en-US" sz="2000"/>
          </a:p>
          <a:p>
            <a:pPr lvl="1"/>
            <a:endParaRPr lang="en-US" sz="1600" dirty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817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E865-61EA-4AD1-A1DB-63FA5B23C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152" y="579902"/>
            <a:ext cx="10168128" cy="1179576"/>
          </a:xfrm>
        </p:spPr>
        <p:txBody>
          <a:bodyPr/>
          <a:lstStyle/>
          <a:p>
            <a:r>
              <a:rPr lang="en-US" dirty="0"/>
              <a:t>Sketching in progress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80F08BA-19FC-44DF-8FDE-00F9ED563EF0}"/>
              </a:ext>
            </a:extLst>
          </p:cNvPr>
          <p:cNvSpPr txBox="1">
            <a:spLocks/>
          </p:cNvSpPr>
          <p:nvPr/>
        </p:nvSpPr>
        <p:spPr>
          <a:xfrm>
            <a:off x="1071390" y="3816540"/>
            <a:ext cx="3953981" cy="827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Skicka in flera uppgifter</a:t>
            </a:r>
            <a:endParaRPr lang="en-US"/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A228E9-9C4F-4CEB-92BF-10E2F53E3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006" y="2262196"/>
            <a:ext cx="6794500" cy="64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67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C22E9-997D-4AA8-BACE-7F767335E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Allview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5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CD3A-E7D5-41C5-8B63-124BBDC8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306A6-5D18-4974-AB29-AE2C43E3B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4362414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Design sprint (ideation)</a:t>
            </a:r>
            <a:endParaRPr lang="en-US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/>
              <a:t>User case</a:t>
            </a:r>
          </a:p>
          <a:p>
            <a:endParaRPr lang="en-US" dirty="0"/>
          </a:p>
          <a:p>
            <a:r>
              <a:rPr lang="en-US"/>
              <a:t>Low fidelity prototyp</a:t>
            </a:r>
            <a:endParaRPr lang="en-US" dirty="0"/>
          </a:p>
          <a:p>
            <a:endParaRPr lang="en-US" dirty="0"/>
          </a:p>
          <a:p>
            <a:r>
              <a:rPr lang="en-US"/>
              <a:t>UX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02407E-BB09-492F-9E1D-F2071F56BCE2}"/>
              </a:ext>
            </a:extLst>
          </p:cNvPr>
          <p:cNvSpPr txBox="1">
            <a:spLocks/>
          </p:cNvSpPr>
          <p:nvPr/>
        </p:nvSpPr>
        <p:spPr>
          <a:xfrm>
            <a:off x="7218825" y="2478024"/>
            <a:ext cx="4362414" cy="36941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Mobile First</a:t>
            </a:r>
            <a:endParaRPr lang="en-US">
              <a:solidFill>
                <a:srgbClr val="0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/>
              <a:t>Blandad målgrupp (fokus 40+)</a:t>
            </a:r>
          </a:p>
          <a:p>
            <a:endParaRPr lang="en-US" dirty="0"/>
          </a:p>
          <a:p>
            <a:r>
              <a:rPr lang="en-US"/>
              <a:t>Carports</a:t>
            </a:r>
          </a:p>
          <a:p>
            <a:endParaRPr lang="en-US" dirty="0"/>
          </a:p>
          <a:p>
            <a:r>
              <a:rPr lang="en-US"/>
              <a:t>AR +</a:t>
            </a:r>
            <a:r>
              <a:rPr lang="en-US" dirty="0"/>
              <a:t> 3d</a:t>
            </a:r>
          </a:p>
          <a:p>
            <a:endParaRPr lang="en-US" dirty="0"/>
          </a:p>
          <a:p>
            <a:r>
              <a:rPr lang="en-US"/>
              <a:t>Säljfokus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583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3F59054-3394-4D87-8BD0-A28DCD47F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 picture containing text, orange, sale&#10;&#10;Description automatically generated">
            <a:extLst>
              <a:ext uri="{FF2B5EF4-FFF2-40B4-BE49-F238E27FC236}">
                <a16:creationId xmlns:a16="http://schemas.microsoft.com/office/drawing/2014/main" id="{C9632CDA-5203-46ED-A4F1-B241E7179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3" r="1484"/>
          <a:stretch/>
        </p:blipFill>
        <p:spPr>
          <a:xfrm>
            <a:off x="7381653" y="10"/>
            <a:ext cx="4810347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</p:spPr>
      </p:pic>
      <p:pic>
        <p:nvPicPr>
          <p:cNvPr id="3" name="Picture 4" descr="A picture containing text, indoor, ceiling, several&#10;&#10;Description automatically generated">
            <a:extLst>
              <a:ext uri="{FF2B5EF4-FFF2-40B4-BE49-F238E27FC236}">
                <a16:creationId xmlns:a16="http://schemas.microsoft.com/office/drawing/2014/main" id="{A34DDB38-2B7D-49C9-AF54-19F868395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94" r="-2" b="5018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11" name="Picture 11" descr="A picture containing text, sign, indoor, ceiling&#10;&#10;Description automatically generated">
            <a:extLst>
              <a:ext uri="{FF2B5EF4-FFF2-40B4-BE49-F238E27FC236}">
                <a16:creationId xmlns:a16="http://schemas.microsoft.com/office/drawing/2014/main" id="{EE2A3830-2BE4-4E8C-8D05-71AC0C4623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19" r="2" b="2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2FE0ABA9-CAF1-4816-837D-5F28AAA08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BC8B9C14-70F0-4F42-85FF-0DD3D5A5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7B427-3A5A-4CFD-88B7-E8B785887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b="0"/>
              <a:t>Ideation av </a:t>
            </a:r>
            <a:br>
              <a:rPr lang="en-US" sz="2800" b="0" dirty="0"/>
            </a:br>
            <a:r>
              <a:rPr lang="en-US" sz="2800" b="0"/>
              <a:t>säljprocessen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685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B4876B4-74D0-436E-9C27-14B19FAA2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43" y="2394680"/>
            <a:ext cx="4362414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Use case</a:t>
            </a:r>
            <a:endParaRPr lang="en-US" sz="2000" dirty="0"/>
          </a:p>
          <a:p>
            <a:endParaRPr lang="en-US" sz="2000" dirty="0"/>
          </a:p>
          <a:p>
            <a:r>
              <a:rPr lang="en-US" sz="2000"/>
              <a:t>Low fidelity prototyp</a:t>
            </a:r>
            <a:endParaRPr lang="en-US" sz="2000" dirty="0"/>
          </a:p>
          <a:p>
            <a:endParaRPr lang="en-US" sz="2000" dirty="0"/>
          </a:p>
          <a:p>
            <a:r>
              <a:rPr lang="en-US" sz="2000"/>
              <a:t>UX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12575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C22E9-997D-4AA8-BACE-7F767335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FOKUS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361E3-ECE3-4E1C-92C4-33ABB9189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Fri skärmyta</a:t>
            </a:r>
            <a:endParaRPr lang="en-US" sz="2000" dirty="0" err="1">
              <a:ea typeface="+mn-lt"/>
              <a:cs typeface="+mn-lt"/>
            </a:endParaRP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Transparent och snabb process</a:t>
            </a:r>
            <a:endParaRPr lang="en-US" sz="2000" dirty="0">
              <a:ea typeface="+mn-lt"/>
              <a:cs typeface="+mn-lt"/>
            </a:endParaRPr>
          </a:p>
          <a:p>
            <a:endParaRPr lang="en-US" sz="2000" dirty="0"/>
          </a:p>
          <a:p>
            <a:r>
              <a:rPr lang="en-US" sz="2000"/>
              <a:t>AR momentet genomsyrar köpprocessen</a:t>
            </a:r>
            <a:endParaRPr lang="en-US" sz="2000" dirty="0"/>
          </a:p>
          <a:p>
            <a:endParaRPr lang="en-US" sz="2000" dirty="0"/>
          </a:p>
          <a:p>
            <a:r>
              <a:rPr lang="en-US" sz="2000"/>
              <a:t>Tilltala främsta målgrupp (mindre swipes och multitask, mer klickinteraktioner)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lvl="1"/>
            <a:endParaRPr lang="en-US" sz="1600" dirty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33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E865-61EA-4AD1-A1DB-63FA5B23C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152" y="579902"/>
            <a:ext cx="10168128" cy="1179576"/>
          </a:xfrm>
        </p:spPr>
        <p:txBody>
          <a:bodyPr/>
          <a:lstStyle/>
          <a:p>
            <a:r>
              <a:rPr lang="en-US" dirty="0"/>
              <a:t>Sketching in progress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FA30BF-7F71-4C22-971E-CF5ED7C9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2127223"/>
            <a:ext cx="6886572" cy="4496646"/>
          </a:xfrm>
          <a:prstGeom prst="rect">
            <a:avLst/>
          </a:prstGeo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B831CB-56F1-4612-BDFB-CDFD8FEC2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588" y="2128838"/>
            <a:ext cx="4505322" cy="449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15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C22E9-997D-4AA8-BACE-7F767335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Lärdomar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361E3-ECE3-4E1C-92C4-33ABB9189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v-SE" sz="2000">
                <a:ea typeface="+mn-lt"/>
                <a:cs typeface="+mn-lt"/>
              </a:rPr>
              <a:t>En UX designer förväntas göra en hel del UI design</a:t>
            </a:r>
          </a:p>
          <a:p>
            <a:endParaRPr lang="sv-SE" sz="2000" dirty="0">
              <a:ea typeface="+mn-lt"/>
              <a:cs typeface="+mn-lt"/>
            </a:endParaRPr>
          </a:p>
          <a:p>
            <a:r>
              <a:rPr lang="sv-SE" sz="2000">
                <a:ea typeface="+mn-lt"/>
                <a:cs typeface="+mn-lt"/>
              </a:rPr>
              <a:t>Det finns inget rätt eller fel – det är till stor del en preferens</a:t>
            </a:r>
            <a:endParaRPr lang="en-US" sz="2000">
              <a:ea typeface="+mn-lt"/>
              <a:cs typeface="+mn-lt"/>
            </a:endParaRPr>
          </a:p>
          <a:p>
            <a:endParaRPr lang="sv-SE" sz="2000" dirty="0">
              <a:ea typeface="+mn-lt"/>
              <a:cs typeface="+mn-lt"/>
            </a:endParaRPr>
          </a:p>
          <a:p>
            <a:r>
              <a:rPr lang="sv-SE" sz="2000">
                <a:ea typeface="+mn-lt"/>
                <a:cs typeface="+mn-lt"/>
              </a:rPr>
              <a:t>Rollen är stundvis omväxlande</a:t>
            </a:r>
            <a:endParaRPr lang="en-US" sz="2000">
              <a:ea typeface="+mn-lt"/>
              <a:cs typeface="+mn-lt"/>
            </a:endParaRPr>
          </a:p>
          <a:p>
            <a:endParaRPr lang="sv-SE" sz="2000" dirty="0">
              <a:ea typeface="+mn-lt"/>
              <a:cs typeface="+mn-lt"/>
            </a:endParaRPr>
          </a:p>
          <a:p>
            <a:r>
              <a:rPr lang="sv-SE" sz="2000">
                <a:ea typeface="+mn-lt"/>
                <a:cs typeface="+mn-lt"/>
              </a:rPr>
              <a:t>Mindre rigorös UX designprocess än under utbildningen</a:t>
            </a:r>
            <a:endParaRPr lang="en-US" sz="2000">
              <a:ea typeface="+mn-lt"/>
              <a:cs typeface="+mn-lt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7327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C22E9-997D-4AA8-BACE-7F767335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Reflektion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361E3-ECE3-4E1C-92C4-33ABB9189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v-SE" sz="2000" b="1">
                <a:ea typeface="+mn-lt"/>
                <a:cs typeface="+mn-lt"/>
              </a:rPr>
              <a:t>Jag är speciellt nöjd med </a:t>
            </a:r>
            <a:r>
              <a:rPr lang="sv-SE" sz="2000">
                <a:ea typeface="+mn-lt"/>
                <a:cs typeface="+mn-lt"/>
              </a:rPr>
              <a:t>arbetsmiljön, själva uppgiften och de fria tyglarna. </a:t>
            </a:r>
          </a:p>
          <a:p>
            <a:endParaRPr lang="sv-SE" sz="2000" dirty="0">
              <a:ea typeface="+mn-lt"/>
              <a:cs typeface="+mn-lt"/>
            </a:endParaRPr>
          </a:p>
          <a:p>
            <a:r>
              <a:rPr lang="sv-SE" sz="2000" b="1">
                <a:ea typeface="+mn-lt"/>
                <a:cs typeface="+mn-lt"/>
              </a:rPr>
              <a:t>Jag hade gärna sett mer av </a:t>
            </a:r>
            <a:r>
              <a:rPr lang="sv-SE" sz="2000">
                <a:ea typeface="+mn-lt"/>
                <a:cs typeface="+mn-lt"/>
              </a:rPr>
              <a:t>grupparbete, en tydligare kravspecifikation (gäller endast det första projektet), mer variation av arbetsuppgifter och ett jämnare arbetstempo.  </a:t>
            </a:r>
          </a:p>
        </p:txBody>
      </p:sp>
    </p:spTree>
    <p:extLst>
      <p:ext uri="{BB962C8B-B14F-4D97-AF65-F5344CB8AC3E}">
        <p14:creationId xmlns:p14="http://schemas.microsoft.com/office/powerpoint/2010/main" val="379824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6F65A-6EDB-4FD8-AAD4-A7ED7A82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Arbetsuppgifter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0097-A711-4FA2-A671-289C1E50E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046" y="2478024"/>
            <a:ext cx="5102141" cy="4072548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b="1" dirty="0" err="1"/>
              <a:t>Kangerluk</a:t>
            </a:r>
            <a:endParaRPr lang="en-US" b="1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b="1" dirty="0" err="1"/>
              <a:t>Kund</a:t>
            </a:r>
            <a:r>
              <a:rPr lang="en-US" sz="2000" b="1" dirty="0"/>
              <a:t> </a:t>
            </a:r>
            <a:r>
              <a:rPr lang="en-US" sz="2000" dirty="0"/>
              <a:t>- </a:t>
            </a:r>
            <a:r>
              <a:rPr lang="en-US" sz="2000" dirty="0" err="1"/>
              <a:t>Grönlands</a:t>
            </a:r>
            <a:r>
              <a:rPr lang="en-US" sz="2000" dirty="0"/>
              <a:t> </a:t>
            </a:r>
            <a:r>
              <a:rPr lang="en-US" sz="2000" dirty="0" err="1"/>
              <a:t>naturinstitut</a:t>
            </a:r>
            <a:endParaRPr lang="en-US" sz="200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 err="1"/>
              <a:t>Syfte</a:t>
            </a:r>
            <a:r>
              <a:rPr lang="en-US" sz="2000" b="1" dirty="0"/>
              <a:t> – </a:t>
            </a:r>
            <a:r>
              <a:rPr lang="en-US" sz="2000" dirty="0" err="1"/>
              <a:t>Utbildning</a:t>
            </a:r>
            <a:endParaRPr lang="en-US" sz="2000" err="1"/>
          </a:p>
          <a:p>
            <a:pPr marL="0" indent="0">
              <a:buNone/>
            </a:pPr>
            <a:endParaRPr lang="en-US" sz="20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b="1" err="1">
                <a:ea typeface="+mn-lt"/>
                <a:cs typeface="+mn-lt"/>
              </a:rPr>
              <a:t>Beskrivning</a:t>
            </a:r>
            <a:r>
              <a:rPr lang="en-US" sz="2000" b="1" dirty="0">
                <a:ea typeface="+mn-lt"/>
                <a:cs typeface="+mn-lt"/>
              </a:rPr>
              <a:t> – </a:t>
            </a:r>
            <a:r>
              <a:rPr lang="en-US" sz="2000" err="1">
                <a:ea typeface="+mn-lt"/>
                <a:cs typeface="+mn-lt"/>
              </a:rPr>
              <a:t>Applikation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för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err="1">
                <a:ea typeface="+mn-lt"/>
                <a:cs typeface="+mn-lt"/>
              </a:rPr>
              <a:t>ökad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naturkännedom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>
                <a:ea typeface="+mn-lt"/>
                <a:cs typeface="+mn-lt"/>
              </a:rPr>
              <a:t>av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Grönlands</a:t>
            </a:r>
            <a:r>
              <a:rPr lang="en-US" sz="2000" dirty="0">
                <a:ea typeface="+mn-lt"/>
                <a:cs typeface="+mn-lt"/>
              </a:rPr>
              <a:t> flora </a:t>
            </a:r>
            <a:r>
              <a:rPr lang="en-US" sz="2000" err="1">
                <a:ea typeface="+mn-lt"/>
                <a:cs typeface="+mn-lt"/>
              </a:rPr>
              <a:t>och</a:t>
            </a:r>
            <a:r>
              <a:rPr lang="en-US" sz="2000" dirty="0">
                <a:ea typeface="+mn-lt"/>
                <a:cs typeface="+mn-lt"/>
              </a:rPr>
              <a:t> fauna med </a:t>
            </a:r>
            <a:r>
              <a:rPr lang="en-US" sz="2000" err="1">
                <a:ea typeface="+mn-lt"/>
                <a:cs typeface="+mn-lt"/>
              </a:rPr>
              <a:t>interaktiva</a:t>
            </a:r>
            <a:r>
              <a:rPr lang="en-US" sz="2000" dirty="0">
                <a:ea typeface="+mn-lt"/>
                <a:cs typeface="+mn-lt"/>
              </a:rPr>
              <a:t> 3d </a:t>
            </a:r>
            <a:r>
              <a:rPr lang="en-US" sz="2000" err="1">
                <a:ea typeface="+mn-lt"/>
                <a:cs typeface="+mn-lt"/>
              </a:rPr>
              <a:t>miljöer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och</a:t>
            </a:r>
            <a:r>
              <a:rPr lang="en-US" sz="2000" dirty="0">
                <a:ea typeface="+mn-lt"/>
                <a:cs typeface="+mn-lt"/>
              </a:rPr>
              <a:t> AR </a:t>
            </a:r>
            <a:r>
              <a:rPr lang="en-US" sz="2000" err="1">
                <a:ea typeface="+mn-lt"/>
                <a:cs typeface="+mn-lt"/>
              </a:rPr>
              <a:t>inslag</a:t>
            </a:r>
            <a:r>
              <a:rPr lang="en-US" sz="2000" dirty="0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en-US" sz="20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  <a:hlinkClick r:id="rId2"/>
              </a:rPr>
              <a:t>Website</a:t>
            </a:r>
            <a:endParaRPr lang="en-US" sz="2000" dirty="0">
              <a:ea typeface="+mn-lt"/>
              <a:cs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0CB2EF2-FF3F-48D1-B80A-0D1B9E53B1B0}"/>
              </a:ext>
            </a:extLst>
          </p:cNvPr>
          <p:cNvSpPr txBox="1">
            <a:spLocks/>
          </p:cNvSpPr>
          <p:nvPr/>
        </p:nvSpPr>
        <p:spPr>
          <a:xfrm>
            <a:off x="6614731" y="2478024"/>
            <a:ext cx="5102141" cy="407254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 err="1"/>
              <a:t>Allview</a:t>
            </a:r>
            <a:endParaRPr lang="en-US" b="1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b="1" err="1"/>
              <a:t>Kund</a:t>
            </a:r>
            <a:r>
              <a:rPr lang="en-US" sz="1700" b="1" dirty="0"/>
              <a:t> </a:t>
            </a:r>
            <a:r>
              <a:rPr lang="en-US" sz="1700" dirty="0"/>
              <a:t>- </a:t>
            </a:r>
            <a:r>
              <a:rPr lang="en-US" sz="1700" err="1"/>
              <a:t>Allview</a:t>
            </a:r>
            <a:endParaRPr lang="en-US" sz="1700"/>
          </a:p>
          <a:p>
            <a:pPr marL="0" indent="0">
              <a:buFont typeface="Arial" panose="020B0604020202020204" pitchFamily="34" charset="0"/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b="1" err="1"/>
              <a:t>Syfte</a:t>
            </a:r>
            <a:r>
              <a:rPr lang="en-US" sz="1700" b="1" dirty="0"/>
              <a:t> – </a:t>
            </a:r>
            <a:r>
              <a:rPr lang="en-US" sz="1700" err="1"/>
              <a:t>Försäljning</a:t>
            </a:r>
            <a:endParaRPr lang="en-US" sz="1700"/>
          </a:p>
          <a:p>
            <a:pPr marL="0" indent="0">
              <a:buFont typeface="Arial" panose="020B0604020202020204" pitchFamily="34" charset="0"/>
              <a:buNone/>
            </a:pPr>
            <a:endParaRPr lang="en-US" sz="17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700" b="1" err="1">
                <a:ea typeface="+mn-lt"/>
                <a:cs typeface="+mn-lt"/>
              </a:rPr>
              <a:t>Beskrivning</a:t>
            </a:r>
            <a:r>
              <a:rPr lang="en-US" sz="1700" b="1" dirty="0">
                <a:ea typeface="+mn-lt"/>
                <a:cs typeface="+mn-lt"/>
              </a:rPr>
              <a:t> – </a:t>
            </a:r>
            <a:r>
              <a:rPr lang="en-US" sz="1700">
                <a:ea typeface="+mn-lt"/>
                <a:cs typeface="+mn-lt"/>
              </a:rPr>
              <a:t>Applikation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err="1">
                <a:ea typeface="+mn-lt"/>
                <a:cs typeface="+mn-lt"/>
              </a:rPr>
              <a:t>för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err="1">
                <a:ea typeface="+mn-lt"/>
                <a:cs typeface="+mn-lt"/>
              </a:rPr>
              <a:t>försäljning</a:t>
            </a:r>
            <a:r>
              <a:rPr lang="en-US" sz="1700" dirty="0">
                <a:ea typeface="+mn-lt"/>
                <a:cs typeface="+mn-lt"/>
              </a:rPr>
              <a:t> av carports </a:t>
            </a:r>
            <a:r>
              <a:rPr lang="en-US" sz="1700" err="1">
                <a:ea typeface="+mn-lt"/>
                <a:cs typeface="+mn-lt"/>
              </a:rPr>
              <a:t>i</a:t>
            </a:r>
            <a:r>
              <a:rPr lang="en-US" sz="1700" dirty="0">
                <a:ea typeface="+mn-lt"/>
                <a:cs typeface="+mn-lt"/>
              </a:rPr>
              <a:t> </a:t>
            </a:r>
            <a:r>
              <a:rPr lang="en-US" sz="1700" err="1">
                <a:ea typeface="+mn-lt"/>
                <a:cs typeface="+mn-lt"/>
              </a:rPr>
              <a:t>en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err="1">
                <a:ea typeface="+mn-lt"/>
                <a:cs typeface="+mn-lt"/>
              </a:rPr>
              <a:t>interaktiv</a:t>
            </a:r>
            <a:r>
              <a:rPr lang="en-US" sz="1700" dirty="0">
                <a:ea typeface="+mn-lt"/>
                <a:cs typeface="+mn-lt"/>
              </a:rPr>
              <a:t> AR </a:t>
            </a:r>
            <a:r>
              <a:rPr lang="en-US" sz="1700" err="1">
                <a:ea typeface="+mn-lt"/>
                <a:cs typeface="+mn-lt"/>
              </a:rPr>
              <a:t>miljö</a:t>
            </a:r>
            <a:r>
              <a:rPr lang="en-US" sz="1700" dirty="0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en-US" sz="17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700" dirty="0">
                <a:ea typeface="+mn-lt"/>
                <a:cs typeface="+mn-lt"/>
                <a:hlinkClick r:id="rId3"/>
              </a:rPr>
              <a:t>Website</a:t>
            </a:r>
            <a:endParaRPr lang="en-US" sz="17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58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C22E9-997D-4AA8-BACE-7F767335E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Tackar för uppmärksamheten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0118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C22E9-997D-4AA8-BACE-7F767335E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Kangerluk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5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CD3A-E7D5-41C5-8B63-124BBDC8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Kangerluk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306A6-5D18-4974-AB29-AE2C43E3B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4362414" cy="369417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/>
              <a:t>Design sprint </a:t>
            </a:r>
            <a:r>
              <a:rPr lang="en-US" dirty="0">
                <a:solidFill>
                  <a:srgbClr val="C00000"/>
                </a:solidFill>
              </a:rPr>
              <a:t>redan </a:t>
            </a:r>
            <a:r>
              <a:rPr lang="en-US" dirty="0" err="1">
                <a:solidFill>
                  <a:srgbClr val="C00000"/>
                </a:solidFill>
              </a:rPr>
              <a:t>påbörjad</a:t>
            </a:r>
            <a:endParaRPr lang="en-US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 err="1"/>
              <a:t>Moodboard</a:t>
            </a:r>
            <a:endParaRPr lang="en-US"/>
          </a:p>
          <a:p>
            <a:endParaRPr lang="en-US" dirty="0"/>
          </a:p>
          <a:p>
            <a:r>
              <a:rPr lang="en-US" dirty="0"/>
              <a:t>High fidelity </a:t>
            </a:r>
            <a:r>
              <a:rPr lang="en-US" dirty="0" err="1"/>
              <a:t>prototyp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Presentera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kund</a:t>
            </a:r>
            <a:endParaRPr lang="en-US"/>
          </a:p>
          <a:p>
            <a:endParaRPr lang="en-US" dirty="0"/>
          </a:p>
          <a:p>
            <a:r>
              <a:rPr lang="en-US" dirty="0"/>
              <a:t>UX/UI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02407E-BB09-492F-9E1D-F2071F56BCE2}"/>
              </a:ext>
            </a:extLst>
          </p:cNvPr>
          <p:cNvSpPr txBox="1">
            <a:spLocks/>
          </p:cNvSpPr>
          <p:nvPr/>
        </p:nvSpPr>
        <p:spPr>
          <a:xfrm>
            <a:off x="7218825" y="2478024"/>
            <a:ext cx="4362414" cy="36941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Endast</a:t>
            </a:r>
            <a:r>
              <a:rPr lang="en-US" dirty="0">
                <a:solidFill>
                  <a:srgbClr val="000000"/>
                </a:solidFill>
              </a:rPr>
              <a:t> iPad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 err="1"/>
              <a:t>Åldersgrupp</a:t>
            </a:r>
            <a:r>
              <a:rPr lang="en-US" dirty="0"/>
              <a:t> 13-15</a:t>
            </a:r>
          </a:p>
          <a:p>
            <a:endParaRPr lang="en-US" dirty="0"/>
          </a:p>
          <a:p>
            <a:r>
              <a:rPr lang="en-US" dirty="0" err="1"/>
              <a:t>Interaktiva</a:t>
            </a:r>
            <a:r>
              <a:rPr lang="en-US" dirty="0"/>
              <a:t> </a:t>
            </a:r>
            <a:r>
              <a:rPr lang="en-US" dirty="0" err="1"/>
              <a:t>miljöer</a:t>
            </a:r>
            <a:r>
              <a:rPr lang="en-US" dirty="0"/>
              <a:t> (</a:t>
            </a:r>
            <a:r>
              <a:rPr lang="en-US" dirty="0" err="1"/>
              <a:t>landskap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AR </a:t>
            </a:r>
            <a:r>
              <a:rPr lang="en-US" dirty="0" err="1"/>
              <a:t>och</a:t>
            </a:r>
            <a:r>
              <a:rPr lang="en-US" dirty="0"/>
              <a:t> 3d</a:t>
            </a:r>
          </a:p>
          <a:p>
            <a:endParaRPr lang="en-US" dirty="0"/>
          </a:p>
          <a:p>
            <a:r>
              <a:rPr lang="en-US" dirty="0" err="1"/>
              <a:t>Inlärningssvårigheter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493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" name="Rectangle 12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imeline&#10;&#10;Description automatically generated">
            <a:extLst>
              <a:ext uri="{FF2B5EF4-FFF2-40B4-BE49-F238E27FC236}">
                <a16:creationId xmlns:a16="http://schemas.microsoft.com/office/drawing/2014/main" id="{FCF31625-5CE5-4A4F-ACF6-97508D869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75" b="171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14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40000"/>
                </a:schemeClr>
              </a:gs>
              <a:gs pos="100000">
                <a:schemeClr val="tx1">
                  <a:alpha val="8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7B427-3A5A-4CFD-88B7-E8B785887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Mood board</a:t>
            </a:r>
          </a:p>
        </p:txBody>
      </p:sp>
    </p:spTree>
    <p:extLst>
      <p:ext uri="{BB962C8B-B14F-4D97-AF65-F5344CB8AC3E}">
        <p14:creationId xmlns:p14="http://schemas.microsoft.com/office/powerpoint/2010/main" val="2631174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E865-61EA-4AD1-A1DB-63FA5B23C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Värt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tänka</a:t>
            </a:r>
            <a:r>
              <a:rPr lang="en-US" dirty="0"/>
              <a:t> </a:t>
            </a:r>
            <a:r>
              <a:rPr lang="en-US" dirty="0" err="1"/>
              <a:t>på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153B5-9788-466D-8088-70B7C0C8D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274824"/>
            <a:ext cx="10168128" cy="423120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 err="1"/>
              <a:t>Skalbar</a:t>
            </a:r>
            <a:r>
              <a:rPr lang="en-US" dirty="0"/>
              <a:t> (</a:t>
            </a:r>
            <a:r>
              <a:rPr lang="en-US" sz="1800" dirty="0"/>
              <a:t>layout, </a:t>
            </a:r>
            <a:r>
              <a:rPr lang="en-US" sz="1800" dirty="0" err="1"/>
              <a:t>informationsarkitektur</a:t>
            </a:r>
            <a:r>
              <a:rPr lang="en-US" dirty="0"/>
              <a:t>)</a:t>
            </a:r>
            <a:endParaRPr lang="en-US" dirty="0" err="1"/>
          </a:p>
          <a:p>
            <a:endParaRPr lang="en-US" dirty="0"/>
          </a:p>
          <a:p>
            <a:r>
              <a:rPr lang="en-US" dirty="0" err="1"/>
              <a:t>Inlärningssvårigheter</a:t>
            </a:r>
            <a:r>
              <a:rPr lang="en-US" dirty="0"/>
              <a:t> (</a:t>
            </a:r>
            <a:r>
              <a:rPr lang="en-US" sz="1800" dirty="0" err="1"/>
              <a:t>ljud</a:t>
            </a:r>
            <a:r>
              <a:rPr lang="en-US" sz="1800" dirty="0"/>
              <a:t>/</a:t>
            </a:r>
            <a:r>
              <a:rPr lang="en-US" sz="1800" dirty="0" err="1"/>
              <a:t>bild</a:t>
            </a:r>
            <a:r>
              <a:rPr lang="en-US" sz="1800" dirty="0"/>
              <a:t>/text, </a:t>
            </a:r>
            <a:r>
              <a:rPr lang="en-US" sz="1800" dirty="0" err="1"/>
              <a:t>seriffer</a:t>
            </a:r>
            <a:r>
              <a:rPr lang="en-US" sz="1800" dirty="0"/>
              <a:t>, </a:t>
            </a:r>
            <a:r>
              <a:rPr lang="en-US" sz="1800" dirty="0" err="1"/>
              <a:t>typsnitt</a:t>
            </a:r>
            <a:r>
              <a:rPr lang="en-US" sz="1800" dirty="0"/>
              <a:t>, </a:t>
            </a:r>
            <a:r>
              <a:rPr lang="en-US" sz="1800" dirty="0" err="1"/>
              <a:t>radlängd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AR navigation</a:t>
            </a:r>
          </a:p>
          <a:p>
            <a:endParaRPr lang="en-US" dirty="0"/>
          </a:p>
          <a:p>
            <a:r>
              <a:rPr lang="en-US" dirty="0" err="1"/>
              <a:t>Typ</a:t>
            </a:r>
            <a:r>
              <a:rPr lang="en-US" dirty="0"/>
              <a:t> av </a:t>
            </a:r>
            <a:r>
              <a:rPr lang="en-US" dirty="0" err="1"/>
              <a:t>uppgifter</a:t>
            </a:r>
            <a:r>
              <a:rPr lang="en-US" dirty="0"/>
              <a:t> (</a:t>
            </a:r>
            <a:r>
              <a:rPr lang="en-US" sz="1800" dirty="0" err="1"/>
              <a:t>funktionalitet</a:t>
            </a:r>
            <a:r>
              <a:rPr lang="en-US" sz="1800" dirty="0"/>
              <a:t>, </a:t>
            </a:r>
            <a:r>
              <a:rPr lang="en-US" sz="1800" dirty="0" err="1"/>
              <a:t>interaktivitet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Begränsad</a:t>
            </a:r>
            <a:r>
              <a:rPr lang="en-US" dirty="0"/>
              <a:t> budget (</a:t>
            </a:r>
            <a:r>
              <a:rPr lang="en-US" sz="1800" dirty="0" err="1"/>
              <a:t>sökfunktion</a:t>
            </a:r>
            <a:r>
              <a:rPr lang="en-US" sz="1800" dirty="0"/>
              <a:t>?, </a:t>
            </a:r>
            <a:r>
              <a:rPr lang="en-US" sz="1800" dirty="0" err="1"/>
              <a:t>återanvändbara</a:t>
            </a:r>
            <a:r>
              <a:rPr lang="en-US" sz="1800" dirty="0"/>
              <a:t> </a:t>
            </a:r>
            <a:r>
              <a:rPr lang="en-US" sz="1800" dirty="0" err="1"/>
              <a:t>komponenter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758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C22E9-997D-4AA8-BACE-7F767335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FOKUS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361E3-ECE3-4E1C-92C4-33ABB9189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000">
                <a:ea typeface="+mn-lt"/>
                <a:cs typeface="+mn-lt"/>
              </a:rPr>
              <a:t>Tablet funktionalitet (swipe, long press osv...)</a:t>
            </a:r>
            <a:endParaRPr lang="en-US" sz="2000" dirty="0" err="1">
              <a:ea typeface="+mn-lt"/>
              <a:cs typeface="+mn-lt"/>
            </a:endParaRP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Variation av interaktion</a:t>
            </a:r>
            <a:endParaRPr lang="en-US" sz="2000" dirty="0">
              <a:ea typeface="+mn-lt"/>
              <a:cs typeface="+mn-lt"/>
            </a:endParaRPr>
          </a:p>
          <a:p>
            <a:endParaRPr lang="en-US" sz="2000" dirty="0"/>
          </a:p>
          <a:p>
            <a:r>
              <a:rPr lang="en-US" sz="2000"/>
              <a:t>Enhetlig design</a:t>
            </a:r>
            <a:endParaRPr lang="en-US" sz="2000" dirty="0"/>
          </a:p>
          <a:p>
            <a:endParaRPr lang="en-US" sz="2000" dirty="0"/>
          </a:p>
          <a:p>
            <a:r>
              <a:rPr lang="en-US" sz="2000"/>
              <a:t>Intuitiv och utforskande navigation</a:t>
            </a:r>
            <a:endParaRPr lang="en-US" sz="2000" dirty="0"/>
          </a:p>
          <a:p>
            <a:endParaRPr lang="en-US" sz="2000" dirty="0"/>
          </a:p>
          <a:p>
            <a:r>
              <a:rPr lang="en-US" sz="2000"/>
              <a:t>Korta informationssekvenser (åldersgrupp + tristess)</a:t>
            </a:r>
            <a:endParaRPr lang="en-US" sz="2000" dirty="0"/>
          </a:p>
          <a:p>
            <a:pPr lvl="1"/>
            <a:endParaRPr lang="en-US" sz="1600" dirty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65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E865-61EA-4AD1-A1DB-63FA5B23C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152" y="579902"/>
            <a:ext cx="10168128" cy="1179576"/>
          </a:xfrm>
        </p:spPr>
        <p:txBody>
          <a:bodyPr/>
          <a:lstStyle/>
          <a:p>
            <a:r>
              <a:rPr lang="en-US" dirty="0"/>
              <a:t>Sketching in progress</a:t>
            </a:r>
          </a:p>
        </p:txBody>
      </p:sp>
      <p:pic>
        <p:nvPicPr>
          <p:cNvPr id="7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7300D137-3FBF-48B4-B956-BBEC2571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39" y="3325625"/>
            <a:ext cx="4648199" cy="753828"/>
          </a:xfrm>
          <a:prstGeom prst="rect">
            <a:avLst/>
          </a:prstGeom>
        </p:spPr>
      </p:pic>
      <p:pic>
        <p:nvPicPr>
          <p:cNvPr id="8" name="Picture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9AAB5C8-4DCD-4EAE-9B84-A1AAF037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477" y="3424743"/>
            <a:ext cx="2743200" cy="1845129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9A0D2340-EA5B-42AF-8194-A0BD71C1E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5592177"/>
            <a:ext cx="2743200" cy="85133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7EFD5CD-FC7E-41FE-AA0C-483694FDA89F}"/>
              </a:ext>
            </a:extLst>
          </p:cNvPr>
          <p:cNvSpPr txBox="1">
            <a:spLocks/>
          </p:cNvSpPr>
          <p:nvPr/>
        </p:nvSpPr>
        <p:spPr>
          <a:xfrm>
            <a:off x="1520244" y="4757225"/>
            <a:ext cx="2059668" cy="827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Filter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7583362-3DD3-46DD-9A4F-E393AEDF9D5E}"/>
              </a:ext>
            </a:extLst>
          </p:cNvPr>
          <p:cNvSpPr txBox="1">
            <a:spLocks/>
          </p:cNvSpPr>
          <p:nvPr/>
        </p:nvSpPr>
        <p:spPr>
          <a:xfrm>
            <a:off x="7880013" y="2373532"/>
            <a:ext cx="2059668" cy="827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Long press</a:t>
            </a:r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80F08BA-19FC-44DF-8FDE-00F9ED563EF0}"/>
              </a:ext>
            </a:extLst>
          </p:cNvPr>
          <p:cNvSpPr txBox="1">
            <a:spLocks/>
          </p:cNvSpPr>
          <p:nvPr/>
        </p:nvSpPr>
        <p:spPr>
          <a:xfrm>
            <a:off x="2233397" y="2226993"/>
            <a:ext cx="2870514" cy="827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Global navigation</a:t>
            </a:r>
            <a:endParaRPr lang="en-US" dirty="0"/>
          </a:p>
        </p:txBody>
      </p:sp>
      <p:pic>
        <p:nvPicPr>
          <p:cNvPr id="3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BF3830F-F98C-4685-984A-7486BBD45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3938" y="3200113"/>
            <a:ext cx="1707662" cy="177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3404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AccentBoxVTI</vt:lpstr>
      <vt:lpstr>LIA-1</vt:lpstr>
      <vt:lpstr>Om Purple Scout</vt:lpstr>
      <vt:lpstr>Arbetsuppgifter</vt:lpstr>
      <vt:lpstr>Kangerluk</vt:lpstr>
      <vt:lpstr>Kangerluk</vt:lpstr>
      <vt:lpstr>Mood board</vt:lpstr>
      <vt:lpstr>Värt att tänka på</vt:lpstr>
      <vt:lpstr>FOKUS</vt:lpstr>
      <vt:lpstr>Sketching in progress</vt:lpstr>
      <vt:lpstr>Första utkast</vt:lpstr>
      <vt:lpstr>Första utkast</vt:lpstr>
      <vt:lpstr>Exempeluppgift</vt:lpstr>
      <vt:lpstr>Första mötet med kund</vt:lpstr>
      <vt:lpstr>Sketching in progress</vt:lpstr>
      <vt:lpstr>Sketching in progress</vt:lpstr>
      <vt:lpstr>Sketching in progress</vt:lpstr>
      <vt:lpstr>Sketching in progress</vt:lpstr>
      <vt:lpstr>Sketching in progress</vt:lpstr>
      <vt:lpstr>Andra mötet med kund</vt:lpstr>
      <vt:lpstr>Resultatet?</vt:lpstr>
      <vt:lpstr>Översikt</vt:lpstr>
      <vt:lpstr>Sketching in progress</vt:lpstr>
      <vt:lpstr>Allview</vt:lpstr>
      <vt:lpstr>Allview</vt:lpstr>
      <vt:lpstr>Ideation av  säljprocessen</vt:lpstr>
      <vt:lpstr>FOKUS</vt:lpstr>
      <vt:lpstr>Sketching in progress</vt:lpstr>
      <vt:lpstr>Lärdomar</vt:lpstr>
      <vt:lpstr>Reflektion</vt:lpstr>
      <vt:lpstr>Tackar för uppmärksamheten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733</cp:revision>
  <dcterms:created xsi:type="dcterms:W3CDTF">2021-05-26T12:36:15Z</dcterms:created>
  <dcterms:modified xsi:type="dcterms:W3CDTF">2021-05-27T08:28:34Z</dcterms:modified>
</cp:coreProperties>
</file>